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1" r:id="rId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65EF950C-9039-4964-91B4-D53864081199}"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5649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F083851-AF3F-4302-BA96-A95C0523D6D0}" type="datetimeFigureOut">
              <a:rPr lang="ru-RU" smtClean="0"/>
              <a:t>10.10.2020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2288504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7017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93904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2809780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2852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32086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8277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3263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2832490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F083851-AF3F-4302-BA96-A95C0523D6D0}" type="datetimeFigureOut">
              <a:rPr lang="ru-RU" smtClean="0"/>
              <a:t>10.10.2020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EF950C-9039-4964-91B4-D53864081199}"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796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F083851-AF3F-4302-BA96-A95C0523D6D0}" type="datetimeFigureOut">
              <a:rPr lang="ru-RU" smtClean="0"/>
              <a:t>10.10.2020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97707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F083851-AF3F-4302-BA96-A95C0523D6D0}" type="datetimeFigureOut">
              <a:rPr lang="ru-RU" smtClean="0"/>
              <a:t>10.10.2020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5EF950C-9039-4964-91B4-D53864081199}"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2239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F083851-AF3F-4302-BA96-A95C0523D6D0}" type="datetimeFigureOut">
              <a:rPr lang="ru-RU" smtClean="0"/>
              <a:t>10.10.2020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5EF950C-9039-4964-91B4-D53864081199}"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7975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083851-AF3F-4302-BA96-A95C0523D6D0}" type="datetimeFigureOut">
              <a:rPr lang="ru-RU" smtClean="0"/>
              <a:t>10.10.2020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815401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F083851-AF3F-4302-BA96-A95C0523D6D0}" type="datetimeFigureOut">
              <a:rPr lang="ru-RU" smtClean="0"/>
              <a:t>10.10.2020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EF950C-9039-4964-91B4-D53864081199}"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1306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F083851-AF3F-4302-BA96-A95C0523D6D0}" type="datetimeFigureOut">
              <a:rPr lang="ru-RU" smtClean="0"/>
              <a:t>10.10.2020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EF950C-9039-4964-91B4-D53864081199}" type="slidenum">
              <a:rPr lang="ru-RU" smtClean="0"/>
              <a:t>‹#›</a:t>
            </a:fld>
            <a:endParaRPr lang="ru-RU"/>
          </a:p>
        </p:txBody>
      </p:sp>
    </p:spTree>
    <p:extLst>
      <p:ext uri="{BB962C8B-B14F-4D97-AF65-F5344CB8AC3E}">
        <p14:creationId xmlns:p14="http://schemas.microsoft.com/office/powerpoint/2010/main" val="222907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F083851-AF3F-4302-BA96-A95C0523D6D0}" type="datetimeFigureOut">
              <a:rPr lang="ru-RU" smtClean="0"/>
              <a:t>10.10.2020</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5EF950C-9039-4964-91B4-D53864081199}" type="slidenum">
              <a:rPr lang="ru-RU" smtClean="0"/>
              <a:t>‹#›</a:t>
            </a:fld>
            <a:endParaRPr lang="ru-RU"/>
          </a:p>
        </p:txBody>
      </p:sp>
    </p:spTree>
    <p:extLst>
      <p:ext uri="{BB962C8B-B14F-4D97-AF65-F5344CB8AC3E}">
        <p14:creationId xmlns:p14="http://schemas.microsoft.com/office/powerpoint/2010/main" val="358680355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09683" y="1891185"/>
            <a:ext cx="10713492" cy="1938992"/>
          </a:xfrm>
          <a:prstGeom prst="rect">
            <a:avLst/>
          </a:prstGeom>
        </p:spPr>
        <p:txBody>
          <a:bodyPr wrap="square">
            <a:spAutoFit/>
          </a:bodyPr>
          <a:lstStyle/>
          <a:p>
            <a:pPr algn="ctr"/>
            <a:r>
              <a:rPr lang="ru-RU" sz="4000" b="1" i="0" dirty="0" err="1" smtClean="0">
                <a:solidFill>
                  <a:srgbClr val="000000"/>
                </a:solidFill>
                <a:effectLst/>
                <a:latin typeface="Times New Roman" panose="02020603050405020304" pitchFamily="18" charset="0"/>
                <a:cs typeface="Times New Roman" panose="02020603050405020304" pitchFamily="18" charset="0"/>
              </a:rPr>
              <a:t>Қатты</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денелерд</a:t>
            </a:r>
            <a:r>
              <a:rPr lang="en-US" sz="4000" b="1" i="0" dirty="0" err="1" smtClean="0">
                <a:solidFill>
                  <a:srgbClr val="000000"/>
                </a:solidFill>
                <a:effectLst/>
                <a:latin typeface="Times New Roman" panose="02020603050405020304" pitchFamily="18" charset="0"/>
                <a:cs typeface="Times New Roman" panose="02020603050405020304" pitchFamily="18" charset="0"/>
              </a:rPr>
              <a:t>i</a:t>
            </a:r>
            <a:r>
              <a:rPr lang="ru-RU" sz="4000" b="1" i="0" dirty="0" smtClean="0">
                <a:solidFill>
                  <a:srgbClr val="000000"/>
                </a:solidFill>
                <a:effectLst/>
                <a:latin typeface="Times New Roman" panose="02020603050405020304" pitchFamily="18" charset="0"/>
                <a:cs typeface="Times New Roman" panose="02020603050405020304" pitchFamily="18" charset="0"/>
              </a:rPr>
              <a:t>ң </a:t>
            </a:r>
            <a:r>
              <a:rPr lang="ru-RU" sz="4000" b="1" i="0" dirty="0" err="1" smtClean="0">
                <a:solidFill>
                  <a:srgbClr val="000000"/>
                </a:solidFill>
                <a:effectLst/>
                <a:latin typeface="Times New Roman" panose="02020603050405020304" pitchFamily="18" charset="0"/>
                <a:cs typeface="Times New Roman" panose="02020603050405020304" pitchFamily="18" charset="0"/>
              </a:rPr>
              <a:t>балқуы</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және</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қатаюы</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балқу</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температурасы</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менш</a:t>
            </a:r>
            <a:r>
              <a:rPr lang="en-US" sz="4000" b="1" i="0" dirty="0" err="1" smtClean="0">
                <a:solidFill>
                  <a:srgbClr val="000000"/>
                </a:solidFill>
                <a:effectLst/>
                <a:latin typeface="Times New Roman" panose="02020603050405020304" pitchFamily="18" charset="0"/>
                <a:cs typeface="Times New Roman" panose="02020603050405020304" pitchFamily="18" charset="0"/>
              </a:rPr>
              <a:t>i</a:t>
            </a:r>
            <a:r>
              <a:rPr lang="ru-RU" sz="4000" b="1" i="0" dirty="0" err="1" smtClean="0">
                <a:solidFill>
                  <a:srgbClr val="000000"/>
                </a:solidFill>
                <a:effectLst/>
                <a:latin typeface="Times New Roman" panose="02020603050405020304" pitchFamily="18" charset="0"/>
                <a:cs typeface="Times New Roman" panose="02020603050405020304" pitchFamily="18" charset="0"/>
              </a:rPr>
              <a:t>кт</a:t>
            </a:r>
            <a:r>
              <a:rPr lang="en-US" sz="4000" b="1" i="0" dirty="0" err="1" smtClean="0">
                <a:solidFill>
                  <a:srgbClr val="000000"/>
                </a:solidFill>
                <a:effectLst/>
                <a:latin typeface="Times New Roman" panose="02020603050405020304" pitchFamily="18" charset="0"/>
                <a:cs typeface="Times New Roman" panose="02020603050405020304" pitchFamily="18" charset="0"/>
              </a:rPr>
              <a:t>i</a:t>
            </a:r>
            <a:r>
              <a:rPr lang="en-US"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балқу</a:t>
            </a:r>
            <a:r>
              <a:rPr lang="ru-RU" sz="4000" b="1" i="0" dirty="0" smtClean="0">
                <a:solidFill>
                  <a:srgbClr val="000000"/>
                </a:solidFill>
                <a:effectLst/>
                <a:latin typeface="Times New Roman" panose="02020603050405020304" pitchFamily="18" charset="0"/>
                <a:cs typeface="Times New Roman" panose="02020603050405020304" pitchFamily="18" charset="0"/>
              </a:rPr>
              <a:t> </a:t>
            </a:r>
            <a:r>
              <a:rPr lang="ru-RU" sz="4000" b="1" i="0" dirty="0" err="1" smtClean="0">
                <a:solidFill>
                  <a:srgbClr val="000000"/>
                </a:solidFill>
                <a:effectLst/>
                <a:latin typeface="Times New Roman" panose="02020603050405020304" pitchFamily="18" charset="0"/>
                <a:cs typeface="Times New Roman" panose="02020603050405020304" pitchFamily="18" charset="0"/>
              </a:rPr>
              <a:t>жылуы</a:t>
            </a:r>
            <a:endParaRPr lang="ru-RU"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5736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Прямоугольник 1"/>
              <p:cNvSpPr/>
              <p:nvPr/>
            </p:nvSpPr>
            <p:spPr>
              <a:xfrm>
                <a:off x="668740" y="1019244"/>
                <a:ext cx="10072048" cy="4524315"/>
              </a:xfrm>
              <a:prstGeom prst="rect">
                <a:avLst/>
              </a:prstGeom>
            </p:spPr>
            <p:txBody>
              <a:bodyPr wrap="square">
                <a:spAutoFit/>
              </a:bodyPr>
              <a:lstStyle/>
              <a:p>
                <a:pPr marL="457200" indent="-457200" algn="just">
                  <a:buFont typeface="Wingdings" panose="05000000000000000000" pitchFamily="2" charset="2"/>
                  <a:buChar char="q"/>
                </a:pPr>
                <a:r>
                  <a:rPr lang="kk-KZ" sz="3200" b="0" i="0" dirty="0" smtClean="0">
                    <a:solidFill>
                      <a:srgbClr val="3D4651"/>
                    </a:solidFill>
                    <a:effectLst/>
                    <a:latin typeface="Times New Roman" panose="02020603050405020304" pitchFamily="18" charset="0"/>
                    <a:cs typeface="Times New Roman" panose="02020603050405020304" pitchFamily="18" charset="0"/>
                  </a:rPr>
                  <a:t>Заттың қатты күйден сұйық күйге өтуі </a:t>
                </a:r>
                <a:r>
                  <a:rPr lang="kk-KZ" sz="3200" b="1" i="1" dirty="0" smtClean="0">
                    <a:solidFill>
                      <a:srgbClr val="3D4651"/>
                    </a:solidFill>
                    <a:effectLst/>
                    <a:latin typeface="Times New Roman" panose="02020603050405020304" pitchFamily="18" charset="0"/>
                    <a:cs typeface="Times New Roman" panose="02020603050405020304" pitchFamily="18" charset="0"/>
                  </a:rPr>
                  <a:t>балқу</a:t>
                </a:r>
                <a:r>
                  <a:rPr lang="kk-KZ" sz="3200" b="0" i="0" dirty="0" smtClean="0">
                    <a:solidFill>
                      <a:srgbClr val="3D4651"/>
                    </a:solidFill>
                    <a:effectLst/>
                    <a:latin typeface="Times New Roman" panose="02020603050405020304" pitchFamily="18" charset="0"/>
                    <a:cs typeface="Times New Roman" panose="02020603050405020304" pitchFamily="18" charset="0"/>
                  </a:rPr>
                  <a:t> деп аталады.</a:t>
                </a:r>
              </a:p>
              <a:p>
                <a:pPr marL="457200" indent="-457200" algn="just">
                  <a:buFont typeface="Wingdings" panose="05000000000000000000" pitchFamily="2" charset="2"/>
                  <a:buChar char="q"/>
                </a:pPr>
                <a:r>
                  <a:rPr lang="kk-KZ" sz="3200" b="0" i="0" dirty="0" smtClean="0">
                    <a:solidFill>
                      <a:srgbClr val="3D4651"/>
                    </a:solidFill>
                    <a:effectLst/>
                    <a:latin typeface="Times New Roman" panose="02020603050405020304" pitchFamily="18" charset="0"/>
                    <a:cs typeface="Times New Roman" panose="02020603050405020304" pitchFamily="18" charset="0"/>
                  </a:rPr>
                  <a:t>Бұл фазалық ауысу әрқашан энергияның жұтылуымен жүреді, яғни затқа жылу беру керек. Осы кезде заттың ішкі энергиясы артады. Балқу тек белгілі бір температурада өтеді және балқу температурасы деп аталады. Әр заттың өзіне тән балқу температурасы болады. </a:t>
                </a:r>
              </a:p>
              <a:p>
                <a:pPr marL="457200" indent="-457200" algn="just">
                  <a:buFont typeface="Wingdings" panose="05000000000000000000" pitchFamily="2" charset="2"/>
                  <a:buChar char="q"/>
                </a:pPr>
                <a:r>
                  <a:rPr lang="kk-KZ" sz="3200" b="0" i="0" dirty="0" smtClean="0">
                    <a:solidFill>
                      <a:srgbClr val="3D4651"/>
                    </a:solidFill>
                    <a:effectLst/>
                    <a:latin typeface="Times New Roman" panose="02020603050405020304" pitchFamily="18" charset="0"/>
                    <a:cs typeface="Times New Roman" panose="02020603050405020304" pitchFamily="18" charset="0"/>
                  </a:rPr>
                  <a:t>Мысалы, мұздың балқу температурасы </a:t>
                </a:r>
                <a14:m>
                  <m:oMath xmlns:m="http://schemas.openxmlformats.org/officeDocument/2006/math">
                    <m:sSub>
                      <m:sSubPr>
                        <m:ctrlPr>
                          <a:rPr lang="kk-KZ" sz="3200" b="0" i="1" smtClean="0">
                            <a:solidFill>
                              <a:srgbClr val="3D4651"/>
                            </a:solidFill>
                            <a:effectLst/>
                            <a:latin typeface="Cambria Math" panose="02040503050406030204" pitchFamily="18" charset="0"/>
                            <a:cs typeface="Times New Roman" panose="02020603050405020304" pitchFamily="18" charset="0"/>
                          </a:rPr>
                        </m:ctrlPr>
                      </m:sSubPr>
                      <m:e>
                        <m:r>
                          <a:rPr lang="en-US" sz="3200" b="0" i="1" smtClean="0">
                            <a:solidFill>
                              <a:srgbClr val="3D4651"/>
                            </a:solidFill>
                            <a:effectLst/>
                            <a:latin typeface="Cambria Math" panose="02040503050406030204" pitchFamily="18" charset="0"/>
                            <a:cs typeface="Times New Roman" panose="02020603050405020304" pitchFamily="18" charset="0"/>
                          </a:rPr>
                          <m:t>𝑡</m:t>
                        </m:r>
                      </m:e>
                      <m:sub>
                        <m:r>
                          <a:rPr lang="ru-RU" sz="3200" b="0" i="1" smtClean="0">
                            <a:solidFill>
                              <a:srgbClr val="3D4651"/>
                            </a:solidFill>
                            <a:effectLst/>
                            <a:latin typeface="Cambria Math" panose="02040503050406030204" pitchFamily="18" charset="0"/>
                            <a:cs typeface="Times New Roman" panose="02020603050405020304" pitchFamily="18" charset="0"/>
                          </a:rPr>
                          <m:t>бал</m:t>
                        </m:r>
                      </m:sub>
                    </m:sSub>
                  </m:oMath>
                </a14:m>
                <a:r>
                  <a:rPr lang="kk-KZ" sz="3200" b="0" i="0" dirty="0" smtClean="0">
                    <a:solidFill>
                      <a:srgbClr val="3D4651"/>
                    </a:solidFill>
                    <a:effectLst/>
                    <a:latin typeface="Times New Roman" panose="02020603050405020304" pitchFamily="18" charset="0"/>
                    <a:cs typeface="Times New Roman" panose="02020603050405020304" pitchFamily="18" charset="0"/>
                  </a:rPr>
                  <a:t> </a:t>
                </a:r>
                <a14:m>
                  <m:oMath xmlns:m="http://schemas.openxmlformats.org/officeDocument/2006/math">
                    <m:r>
                      <a:rPr lang="kk-KZ" sz="3200" b="0" i="1" dirty="0"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ru-RU" sz="3200" b="0" i="1" dirty="0"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  0 ℃</m:t>
                    </m:r>
                  </m:oMath>
                </a14:m>
                <a:endParaRPr lang="kk-KZ" sz="3200" b="0" i="0" dirty="0">
                  <a:solidFill>
                    <a:srgbClr val="3D4651"/>
                  </a:solidFill>
                  <a:effectLst/>
                  <a:latin typeface="Times New Roman" panose="02020603050405020304" pitchFamily="18" charset="0"/>
                  <a:cs typeface="Times New Roman" panose="02020603050405020304" pitchFamily="18" charset="0"/>
                </a:endParaRPr>
              </a:p>
            </p:txBody>
          </p:sp>
        </mc:Choice>
        <mc:Fallback>
          <p:sp>
            <p:nvSpPr>
              <p:cNvPr id="2" name="Прямоугольник 1"/>
              <p:cNvSpPr>
                <a:spLocks noRot="1" noChangeAspect="1" noMove="1" noResize="1" noEditPoints="1" noAdjustHandles="1" noChangeArrowheads="1" noChangeShapeType="1" noTextEdit="1"/>
              </p:cNvSpPr>
              <p:nvPr/>
            </p:nvSpPr>
            <p:spPr>
              <a:xfrm>
                <a:off x="668740" y="1019244"/>
                <a:ext cx="10072048" cy="4524315"/>
              </a:xfrm>
              <a:prstGeom prst="rect">
                <a:avLst/>
              </a:prstGeom>
              <a:blipFill rotWithShape="0">
                <a:blip r:embed="rId2"/>
                <a:stretch>
                  <a:fillRect l="-1392" t="-1887" r="-1513" b="-3369"/>
                </a:stretch>
              </a:blipFill>
            </p:spPr>
            <p:txBody>
              <a:bodyPr/>
              <a:lstStyle/>
              <a:p>
                <a:r>
                  <a:rPr lang="ru-RU">
                    <a:noFill/>
                  </a:rPr>
                  <a:t> </a:t>
                </a:r>
              </a:p>
            </p:txBody>
          </p:sp>
        </mc:Fallback>
      </mc:AlternateContent>
    </p:spTree>
    <p:extLst>
      <p:ext uri="{BB962C8B-B14F-4D97-AF65-F5344CB8AC3E}">
        <p14:creationId xmlns:p14="http://schemas.microsoft.com/office/powerpoint/2010/main" val="168975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Прямоугольник 1"/>
              <p:cNvSpPr/>
              <p:nvPr/>
            </p:nvSpPr>
            <p:spPr>
              <a:xfrm>
                <a:off x="696036" y="2136339"/>
                <a:ext cx="10645254" cy="3140796"/>
              </a:xfrm>
              <a:prstGeom prst="rect">
                <a:avLst/>
              </a:prstGeom>
            </p:spPr>
            <p:txBody>
              <a:bodyPr wrap="square">
                <a:spAutoFit/>
              </a:bodyPr>
              <a:lstStyle/>
              <a:p>
                <a:pPr marL="342900" indent="-342900" algn="just">
                  <a:buFont typeface="Arial" panose="020B0604020202020204" pitchFamily="34" charset="0"/>
                  <a:buChar char="•"/>
                </a:pPr>
                <a:r>
                  <a:rPr lang="ru-RU" sz="2400" b="0" i="0" dirty="0" smtClean="0">
                    <a:solidFill>
                      <a:srgbClr val="3D4651"/>
                    </a:solidFill>
                    <a:effectLst/>
                    <a:latin typeface="Times New Roman" panose="02020603050405020304" pitchFamily="18" charset="0"/>
                    <a:cs typeface="Times New Roman" panose="02020603050405020304" pitchFamily="18" charset="0"/>
                  </a:rPr>
                  <a:t>Балқу </a:t>
                </a:r>
                <a:r>
                  <a:rPr lang="ru-RU" sz="2400" b="0" i="0" dirty="0" err="1" smtClean="0">
                    <a:solidFill>
                      <a:srgbClr val="3D4651"/>
                    </a:solidFill>
                    <a:effectLst/>
                    <a:latin typeface="Times New Roman" panose="02020603050405020304" pitchFamily="18" charset="0"/>
                    <a:cs typeface="Times New Roman" panose="02020603050405020304" pitchFamily="18" charset="0"/>
                  </a:rPr>
                  <a:t>болып</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жатқан</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кезде</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заттың</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температурасы</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өзгермейді</a:t>
                </a:r>
                <a:r>
                  <a:rPr lang="ru-RU" sz="2400" b="0" i="0" dirty="0" smtClean="0">
                    <a:solidFill>
                      <a:srgbClr val="3D4651"/>
                    </a:solidFill>
                    <a:effectLst/>
                    <a:latin typeface="Times New Roman" panose="02020603050405020304" pitchFamily="18" charset="0"/>
                    <a:cs typeface="Times New Roman" panose="02020603050405020304" pitchFamily="18" charset="0"/>
                  </a:rPr>
                  <a:t>.</a:t>
                </a:r>
              </a:p>
              <a:p>
                <a:pPr marL="342900" indent="-342900" algn="just">
                  <a:buFont typeface="Arial" panose="020B0604020202020204" pitchFamily="34" charset="0"/>
                  <a:buChar char="•"/>
                </a:pPr>
                <a:r>
                  <a:rPr lang="ru-RU" sz="2400" b="0" i="0" dirty="0" err="1" smtClean="0">
                    <a:solidFill>
                      <a:srgbClr val="3D4651"/>
                    </a:solidFill>
                    <a:effectLst/>
                    <a:latin typeface="Times New Roman" panose="02020603050405020304" pitchFamily="18" charset="0"/>
                    <a:cs typeface="Times New Roman" panose="02020603050405020304" pitchFamily="18" charset="0"/>
                  </a:rPr>
                  <a:t>Массасы</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en-US" sz="2400" b="0" i="1" dirty="0" smtClean="0">
                    <a:solidFill>
                      <a:srgbClr val="3D4651"/>
                    </a:solidFill>
                    <a:effectLst/>
                    <a:latin typeface="Times New Roman" panose="02020603050405020304" pitchFamily="18" charset="0"/>
                    <a:cs typeface="Times New Roman" panose="02020603050405020304" pitchFamily="18" charset="0"/>
                  </a:rPr>
                  <a:t>m</a:t>
                </a:r>
                <a:r>
                  <a:rPr lang="en-US"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денені</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балқыту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үшін</a:t>
                </a:r>
                <a:r>
                  <a:rPr lang="ru-RU" sz="2400" b="0" i="0" dirty="0" smtClean="0">
                    <a:solidFill>
                      <a:srgbClr val="3D4651"/>
                    </a:solidFill>
                    <a:effectLst/>
                    <a:latin typeface="Times New Roman" panose="02020603050405020304" pitchFamily="18" charset="0"/>
                    <a:cs typeface="Times New Roman" panose="02020603050405020304" pitchFamily="18" charset="0"/>
                  </a:rPr>
                  <a:t> не </a:t>
                </a:r>
                <a:r>
                  <a:rPr lang="ru-RU" sz="2400" b="0" i="0" dirty="0" err="1" smtClean="0">
                    <a:solidFill>
                      <a:srgbClr val="3D4651"/>
                    </a:solidFill>
                    <a:effectLst/>
                    <a:latin typeface="Times New Roman" panose="02020603050405020304" pitchFamily="18" charset="0"/>
                    <a:cs typeface="Times New Roman" panose="02020603050405020304" pitchFamily="18" charset="0"/>
                  </a:rPr>
                  <a:t>істеу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керек</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Алдымен</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en-US" sz="2400" b="0" i="0" dirty="0" smtClean="0">
                    <a:solidFill>
                      <a:srgbClr val="3D4651"/>
                    </a:solidFill>
                    <a:effectLst/>
                    <a:latin typeface="Times New Roman" panose="02020603050405020304" pitchFamily="18" charset="0"/>
                    <a:cs typeface="Times New Roman" panose="02020603050405020304" pitchFamily="18" charset="0"/>
                  </a:rPr>
                  <a:t> Q = C*m</a:t>
                </a:r>
                <a14:m>
                  <m:oMath xmlns:m="http://schemas.openxmlformats.org/officeDocument/2006/math">
                    <m:r>
                      <a:rPr lang="en-US" sz="2400" b="0" i="1"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2400" b="0" i="1"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𝑡</m:t>
                    </m:r>
                  </m:oMath>
                </a14:m>
                <a:endParaRPr lang="ru-RU" sz="2400" b="0" i="0" dirty="0" smtClean="0">
                  <a:solidFill>
                    <a:srgbClr val="3D4651"/>
                  </a:solidFill>
                  <a:effectLst/>
                  <a:latin typeface="Times New Roman" panose="02020603050405020304" pitchFamily="18" charset="0"/>
                  <a:cs typeface="Times New Roman" panose="02020603050405020304" pitchFamily="18" charset="0"/>
                </a:endParaRPr>
              </a:p>
              <a:p>
                <a:pPr algn="just"/>
                <a:r>
                  <a:rPr lang="ru-RU" sz="2400" b="0" i="0" dirty="0" err="1" smtClean="0">
                    <a:solidFill>
                      <a:srgbClr val="3D4651"/>
                    </a:solidFill>
                    <a:effectLst/>
                    <a:latin typeface="Times New Roman" panose="02020603050405020304" pitchFamily="18" charset="0"/>
                    <a:cs typeface="Times New Roman" panose="02020603050405020304" pitchFamily="18" charset="0"/>
                  </a:rPr>
                  <a:t>жылу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бере</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отырып</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мұндағы</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1" dirty="0" smtClean="0">
                    <a:solidFill>
                      <a:srgbClr val="3D4651"/>
                    </a:solidFill>
                    <a:effectLst/>
                    <a:latin typeface="Times New Roman" panose="02020603050405020304" pitchFamily="18" charset="0"/>
                    <a:cs typeface="Times New Roman" panose="02020603050405020304" pitchFamily="18" charset="0"/>
                  </a:rPr>
                  <a:t>с</a:t>
                </a:r>
                <a:r>
                  <a:rPr lang="ru-RU" sz="2400" b="0" i="0" dirty="0" smtClean="0">
                    <a:solidFill>
                      <a:srgbClr val="3D4651"/>
                    </a:solidFill>
                    <a:effectLst/>
                    <a:latin typeface="Times New Roman" panose="02020603050405020304" pitchFamily="18" charset="0"/>
                    <a:cs typeface="Times New Roman" panose="02020603050405020304" pitchFamily="18" charset="0"/>
                  </a:rPr>
                  <a:t> — </a:t>
                </a:r>
                <a:r>
                  <a:rPr lang="ru-RU" sz="2400" b="0" i="0" dirty="0" err="1" smtClean="0">
                    <a:solidFill>
                      <a:srgbClr val="3D4651"/>
                    </a:solidFill>
                    <a:effectLst/>
                    <a:latin typeface="Times New Roman" panose="02020603050405020304" pitchFamily="18" charset="0"/>
                    <a:cs typeface="Times New Roman" panose="02020603050405020304" pitchFamily="18" charset="0"/>
                  </a:rPr>
                  <a:t>дененің</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меншікті</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жылусыйымдылығы</a:t>
                </a:r>
                <a:r>
                  <a:rPr lang="ru-RU" sz="2400" b="0" i="0" dirty="0" smtClean="0">
                    <a:solidFill>
                      <a:srgbClr val="3D4651"/>
                    </a:solidFill>
                    <a:effectLst/>
                    <a:latin typeface="Times New Roman" panose="02020603050405020304" pitchFamily="18" charset="0"/>
                    <a:cs typeface="Times New Roman" panose="02020603050405020304" pitchFamily="18" charset="0"/>
                  </a:rPr>
                  <a:t>) оны </a:t>
                </a:r>
                <a:r>
                  <a:rPr lang="ru-RU" sz="2400" b="0" i="0" dirty="0" err="1" smtClean="0">
                    <a:solidFill>
                      <a:srgbClr val="3D4651"/>
                    </a:solidFill>
                    <a:effectLst/>
                    <a:latin typeface="Times New Roman" panose="02020603050405020304" pitchFamily="18" charset="0"/>
                    <a:cs typeface="Times New Roman" panose="02020603050405020304" pitchFamily="18" charset="0"/>
                  </a:rPr>
                  <a:t>балқу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температурасына</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дейін</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қыздыру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керек</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Одан</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кейін</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en-US" sz="2400" b="0" i="0" dirty="0" smtClean="0">
                    <a:solidFill>
                      <a:srgbClr val="3D4651"/>
                    </a:solidFill>
                    <a:effectLst/>
                    <a:latin typeface="Times New Roman" panose="02020603050405020304" pitchFamily="18" charset="0"/>
                    <a:cs typeface="Times New Roman" panose="02020603050405020304" pitchFamily="18" charset="0"/>
                  </a:rPr>
                  <a:t>    Q = </a:t>
                </a:r>
                <a14:m>
                  <m:oMath xmlns:m="http://schemas.openxmlformats.org/officeDocument/2006/math">
                    <m:r>
                      <a:rPr lang="en-US" sz="2400" b="0" i="1"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𝜆</m:t>
                    </m:r>
                    <m:r>
                      <a:rPr lang="en-US" sz="2400" b="0" i="1" smtClean="0">
                        <a:solidFill>
                          <a:srgbClr val="3D465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r>
                  <a:rPr lang="en-US" sz="2400" b="0" i="0" dirty="0" smtClean="0">
                    <a:solidFill>
                      <a:srgbClr val="3D4651"/>
                    </a:solidFill>
                    <a:effectLst/>
                    <a:latin typeface="Times New Roman" panose="02020603050405020304" pitchFamily="18" charset="0"/>
                    <a:cs typeface="Times New Roman" panose="02020603050405020304" pitchFamily="18" charset="0"/>
                  </a:rPr>
                  <a:t> m</a:t>
                </a:r>
                <a:endParaRPr lang="ru-RU" sz="2400" b="0" i="0" dirty="0" smtClean="0">
                  <a:solidFill>
                    <a:srgbClr val="3D4651"/>
                  </a:solidFill>
                  <a:effectLst/>
                  <a:latin typeface="Times New Roman" panose="02020603050405020304" pitchFamily="18" charset="0"/>
                  <a:cs typeface="Times New Roman" panose="02020603050405020304" pitchFamily="18" charset="0"/>
                </a:endParaRPr>
              </a:p>
              <a:p>
                <a:pPr algn="just"/>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жылу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мөлшерін</a:t>
                </a:r>
                <a:r>
                  <a:rPr lang="ru-RU" sz="2400" b="0" i="0" dirty="0" smtClean="0">
                    <a:solidFill>
                      <a:srgbClr val="3D4651"/>
                    </a:solidFill>
                    <a:effectLst/>
                    <a:latin typeface="Times New Roman" panose="02020603050405020304" pitchFamily="18" charset="0"/>
                    <a:cs typeface="Times New Roman" panose="02020603050405020304" pitchFamily="18" charset="0"/>
                  </a:rPr>
                  <a:t> беру </a:t>
                </a:r>
                <a:r>
                  <a:rPr lang="ru-RU" sz="2400" b="0" i="0" dirty="0" err="1" smtClean="0">
                    <a:solidFill>
                      <a:srgbClr val="3D4651"/>
                    </a:solidFill>
                    <a:effectLst/>
                    <a:latin typeface="Times New Roman" panose="02020603050405020304" pitchFamily="18" charset="0"/>
                    <a:cs typeface="Times New Roman" panose="02020603050405020304" pitchFamily="18" charset="0"/>
                  </a:rPr>
                  <a:t>қажет</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мұндағы</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el-GR" sz="2400" b="0" i="1" dirty="0" smtClean="0">
                    <a:solidFill>
                      <a:srgbClr val="3D4651"/>
                    </a:solidFill>
                    <a:effectLst/>
                    <a:latin typeface="Times New Roman" panose="02020603050405020304" pitchFamily="18" charset="0"/>
                    <a:cs typeface="Times New Roman" panose="02020603050405020304" pitchFamily="18" charset="0"/>
                  </a:rPr>
                  <a:t>λ</a:t>
                </a:r>
                <a:r>
                  <a:rPr lang="el-GR" sz="2400" b="0" i="0" dirty="0" smtClean="0">
                    <a:solidFill>
                      <a:srgbClr val="3D4651"/>
                    </a:solidFill>
                    <a:effectLst/>
                    <a:latin typeface="Times New Roman" panose="02020603050405020304" pitchFamily="18" charset="0"/>
                    <a:cs typeface="Times New Roman" panose="02020603050405020304" pitchFamily="18" charset="0"/>
                  </a:rPr>
                  <a:t> – </a:t>
                </a:r>
                <a:r>
                  <a:rPr lang="ru-RU" sz="2400" b="0" i="0" dirty="0" err="1" smtClean="0">
                    <a:solidFill>
                      <a:srgbClr val="3D4651"/>
                    </a:solidFill>
                    <a:effectLst/>
                    <a:latin typeface="Times New Roman" panose="02020603050405020304" pitchFamily="18" charset="0"/>
                    <a:cs typeface="Times New Roman" panose="02020603050405020304" pitchFamily="18" charset="0"/>
                  </a:rPr>
                  <a:t>меншікті</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балқу</a:t>
                </a:r>
                <a:r>
                  <a:rPr lang="ru-RU" sz="2400" b="0" i="0" dirty="0" smtClean="0">
                    <a:solidFill>
                      <a:srgbClr val="3D4651"/>
                    </a:solidFill>
                    <a:effectLst/>
                    <a:latin typeface="Times New Roman" panose="02020603050405020304" pitchFamily="18" charset="0"/>
                    <a:cs typeface="Times New Roman" panose="02020603050405020304" pitchFamily="18" charset="0"/>
                  </a:rPr>
                  <a:t> </a:t>
                </a:r>
                <a:r>
                  <a:rPr lang="ru-RU" sz="2400" b="0" i="0" dirty="0" err="1" smtClean="0">
                    <a:solidFill>
                      <a:srgbClr val="3D4651"/>
                    </a:solidFill>
                    <a:effectLst/>
                    <a:latin typeface="Times New Roman" panose="02020603050405020304" pitchFamily="18" charset="0"/>
                    <a:cs typeface="Times New Roman" panose="02020603050405020304" pitchFamily="18" charset="0"/>
                  </a:rPr>
                  <a:t>жылуы</a:t>
                </a:r>
                <a:r>
                  <a:rPr lang="ru-RU" sz="2400" b="0" i="0" dirty="0" smtClean="0">
                    <a:solidFill>
                      <a:srgbClr val="3D4651"/>
                    </a:solidFill>
                    <a:effectLst/>
                    <a:latin typeface="Times New Roman" panose="02020603050405020304" pitchFamily="18" charset="0"/>
                    <a:cs typeface="Times New Roman" panose="02020603050405020304" pitchFamily="18" charset="0"/>
                  </a:rPr>
                  <a:t>.</a:t>
                </a:r>
                <a:endParaRPr lang="en-US" sz="2400" b="0" i="0" dirty="0" smtClean="0">
                  <a:solidFill>
                    <a:srgbClr val="3D4651"/>
                  </a:solidFill>
                  <a:effectLst/>
                  <a:latin typeface="Times New Roman" panose="02020603050405020304" pitchFamily="18" charset="0"/>
                  <a:cs typeface="Times New Roman" panose="02020603050405020304" pitchFamily="18" charset="0"/>
                </a:endParaRPr>
              </a:p>
              <a:p>
                <a:pPr algn="just"/>
                <a:endParaRPr lang="en-US" sz="2400" dirty="0">
                  <a:solidFill>
                    <a:srgbClr val="3D4651"/>
                  </a:solidFill>
                  <a:latin typeface="Times New Roman" panose="02020603050405020304" pitchFamily="18" charset="0"/>
                  <a:cs typeface="Times New Roman" panose="02020603050405020304" pitchFamily="18" charset="0"/>
                </a:endParaRPr>
              </a:p>
              <a:p>
                <a:pPr algn="ctr"/>
                <a:r>
                  <a:rPr lang="en-US" sz="2400" b="0" i="0" dirty="0" smtClean="0">
                    <a:solidFill>
                      <a:srgbClr val="3D4651"/>
                    </a:solidFill>
                    <a:effectLst/>
                    <a:latin typeface="Times New Roman" panose="02020603050405020304" pitchFamily="18" charset="0"/>
                    <a:cs typeface="Times New Roman" panose="02020603050405020304" pitchFamily="18" charset="0"/>
                  </a:rPr>
                  <a:t>     </a:t>
                </a:r>
                <a14:m>
                  <m:oMath xmlns:m="http://schemas.openxmlformats.org/officeDocument/2006/math">
                    <m:r>
                      <a:rPr lang="en-US" sz="3600" i="1">
                        <a:solidFill>
                          <a:srgbClr val="3D4651"/>
                        </a:solidFill>
                        <a:latin typeface="Cambria Math" panose="02040503050406030204" pitchFamily="18" charset="0"/>
                        <a:ea typeface="Cambria Math" panose="02040503050406030204" pitchFamily="18" charset="0"/>
                        <a:cs typeface="Times New Roman" panose="02020603050405020304" pitchFamily="18" charset="0"/>
                      </a:rPr>
                      <m:t>𝜆</m:t>
                    </m:r>
                  </m:oMath>
                </a14:m>
                <a:r>
                  <a:rPr lang="en-US" sz="3600" b="0" i="0" dirty="0" smtClean="0">
                    <a:solidFill>
                      <a:srgbClr val="3D4651"/>
                    </a:solidFill>
                    <a:effectLst/>
                    <a:latin typeface="Times New Roman" panose="02020603050405020304" pitchFamily="18" charset="0"/>
                    <a:cs typeface="Times New Roman" panose="02020603050405020304" pitchFamily="18" charset="0"/>
                  </a:rPr>
                  <a:t> = </a:t>
                </a:r>
                <a14:m>
                  <m:oMath xmlns:m="http://schemas.openxmlformats.org/officeDocument/2006/math">
                    <m:f>
                      <m:fPr>
                        <m:ctrlPr>
                          <a:rPr lang="en-US" sz="3600" b="0" i="1" smtClean="0">
                            <a:solidFill>
                              <a:srgbClr val="3D4651"/>
                            </a:solidFill>
                            <a:effectLst/>
                            <a:latin typeface="Cambria Math" panose="02040503050406030204" pitchFamily="18" charset="0"/>
                            <a:cs typeface="Times New Roman" panose="02020603050405020304" pitchFamily="18" charset="0"/>
                          </a:rPr>
                        </m:ctrlPr>
                      </m:fPr>
                      <m:num>
                        <m:r>
                          <a:rPr lang="en-US" sz="3600" b="0" i="1" smtClean="0">
                            <a:solidFill>
                              <a:srgbClr val="3D4651"/>
                            </a:solidFill>
                            <a:effectLst/>
                            <a:latin typeface="Cambria Math" panose="02040503050406030204" pitchFamily="18" charset="0"/>
                            <a:cs typeface="Times New Roman" panose="02020603050405020304" pitchFamily="18" charset="0"/>
                          </a:rPr>
                          <m:t>𝑄</m:t>
                        </m:r>
                      </m:num>
                      <m:den>
                        <m:r>
                          <a:rPr lang="en-US" sz="3600" b="0" i="1" smtClean="0">
                            <a:solidFill>
                              <a:srgbClr val="3D4651"/>
                            </a:solidFill>
                            <a:effectLst/>
                            <a:latin typeface="Cambria Math" panose="02040503050406030204" pitchFamily="18" charset="0"/>
                            <a:cs typeface="Times New Roman" panose="02020603050405020304" pitchFamily="18" charset="0"/>
                          </a:rPr>
                          <m:t>𝑚</m:t>
                        </m:r>
                      </m:den>
                    </m:f>
                  </m:oMath>
                </a14:m>
                <a:r>
                  <a:rPr lang="en-US" sz="3600" b="0" i="0" dirty="0" smtClean="0">
                    <a:solidFill>
                      <a:srgbClr val="3D4651"/>
                    </a:solidFill>
                    <a:effectLst/>
                    <a:latin typeface="Times New Roman" panose="02020603050405020304" pitchFamily="18" charset="0"/>
                    <a:cs typeface="Times New Roman" panose="02020603050405020304" pitchFamily="18" charset="0"/>
                  </a:rPr>
                  <a:t> [</a:t>
                </a:r>
                <a14:m>
                  <m:oMath xmlns:m="http://schemas.openxmlformats.org/officeDocument/2006/math">
                    <m:f>
                      <m:fPr>
                        <m:ctrlPr>
                          <a:rPr lang="en-US" sz="3600" b="0" i="1" dirty="0" smtClean="0">
                            <a:solidFill>
                              <a:srgbClr val="3D4651"/>
                            </a:solidFill>
                            <a:effectLst/>
                            <a:latin typeface="Cambria Math" panose="02040503050406030204" pitchFamily="18" charset="0"/>
                            <a:cs typeface="Times New Roman" panose="02020603050405020304" pitchFamily="18" charset="0"/>
                          </a:rPr>
                        </m:ctrlPr>
                      </m:fPr>
                      <m:num>
                        <m:r>
                          <a:rPr lang="ru-RU" sz="3600" b="0" i="1" dirty="0" smtClean="0">
                            <a:solidFill>
                              <a:srgbClr val="3D4651"/>
                            </a:solidFill>
                            <a:effectLst/>
                            <a:latin typeface="Cambria Math" panose="02040503050406030204" pitchFamily="18" charset="0"/>
                            <a:cs typeface="Times New Roman" panose="02020603050405020304" pitchFamily="18" charset="0"/>
                          </a:rPr>
                          <m:t>Дж</m:t>
                        </m:r>
                      </m:num>
                      <m:den>
                        <m:r>
                          <a:rPr lang="ru-RU" sz="3600" b="0" i="1" dirty="0" smtClean="0">
                            <a:solidFill>
                              <a:srgbClr val="3D4651"/>
                            </a:solidFill>
                            <a:effectLst/>
                            <a:latin typeface="Cambria Math" panose="02040503050406030204" pitchFamily="18" charset="0"/>
                            <a:cs typeface="Times New Roman" panose="02020603050405020304" pitchFamily="18" charset="0"/>
                          </a:rPr>
                          <m:t>кг</m:t>
                        </m:r>
                      </m:den>
                    </m:f>
                  </m:oMath>
                </a14:m>
                <a:r>
                  <a:rPr lang="en-US" sz="3600" b="0" i="0" dirty="0" smtClean="0">
                    <a:solidFill>
                      <a:srgbClr val="3D4651"/>
                    </a:solidFill>
                    <a:effectLst/>
                    <a:latin typeface="Times New Roman" panose="02020603050405020304" pitchFamily="18" charset="0"/>
                    <a:cs typeface="Times New Roman" panose="02020603050405020304" pitchFamily="18" charset="0"/>
                  </a:rPr>
                  <a:t>]</a:t>
                </a:r>
                <a:endParaRPr lang="ru-RU" sz="3600" b="0" i="0" dirty="0">
                  <a:solidFill>
                    <a:srgbClr val="3D4651"/>
                  </a:solidFill>
                  <a:effectLst/>
                  <a:latin typeface="Times New Roman" panose="02020603050405020304" pitchFamily="18" charset="0"/>
                  <a:cs typeface="Times New Roman" panose="02020603050405020304" pitchFamily="18" charset="0"/>
                </a:endParaRPr>
              </a:p>
            </p:txBody>
          </p:sp>
        </mc:Choice>
        <mc:Fallback>
          <p:sp>
            <p:nvSpPr>
              <p:cNvPr id="2" name="Прямоугольник 1"/>
              <p:cNvSpPr>
                <a:spLocks noRot="1" noChangeAspect="1" noMove="1" noResize="1" noEditPoints="1" noAdjustHandles="1" noChangeArrowheads="1" noChangeShapeType="1" noTextEdit="1"/>
              </p:cNvSpPr>
              <p:nvPr/>
            </p:nvSpPr>
            <p:spPr>
              <a:xfrm>
                <a:off x="696036" y="2136339"/>
                <a:ext cx="10645254" cy="3140796"/>
              </a:xfrm>
              <a:prstGeom prst="rect">
                <a:avLst/>
              </a:prstGeom>
              <a:blipFill rotWithShape="0">
                <a:blip r:embed="rId2"/>
                <a:stretch>
                  <a:fillRect l="-859" t="-1550" r="-916" b="-969"/>
                </a:stretch>
              </a:blipFill>
            </p:spPr>
            <p:txBody>
              <a:bodyPr/>
              <a:lstStyle/>
              <a:p>
                <a:r>
                  <a:rPr lang="ru-RU">
                    <a:noFill/>
                  </a:rPr>
                  <a:t> </a:t>
                </a:r>
              </a:p>
            </p:txBody>
          </p:sp>
        </mc:Fallback>
      </mc:AlternateContent>
    </p:spTree>
    <p:extLst>
      <p:ext uri="{BB962C8B-B14F-4D97-AF65-F5344CB8AC3E}">
        <p14:creationId xmlns:p14="http://schemas.microsoft.com/office/powerpoint/2010/main" val="969689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501169966"/>
              </p:ext>
            </p:extLst>
          </p:nvPr>
        </p:nvGraphicFramePr>
        <p:xfrm>
          <a:off x="1078172" y="1978925"/>
          <a:ext cx="9563670" cy="3514905"/>
        </p:xfrm>
        <a:graphic>
          <a:graphicData uri="http://schemas.openxmlformats.org/drawingml/2006/table">
            <a:tbl>
              <a:tblPr/>
              <a:tblGrid>
                <a:gridCol w="4781835"/>
                <a:gridCol w="4781835"/>
              </a:tblGrid>
              <a:tr h="390545">
                <a:tc>
                  <a:txBody>
                    <a:bodyPr/>
                    <a:lstStyle/>
                    <a:p>
                      <a:r>
                        <a:rPr lang="ru-RU" b="1" dirty="0" err="1">
                          <a:effectLst/>
                        </a:rPr>
                        <a:t>Заттар</a:t>
                      </a:r>
                      <a:endParaRPr lang="ru-RU" b="1" dirty="0">
                        <a:effectLst/>
                      </a:endParaRPr>
                    </a:p>
                  </a:txBody>
                  <a:tcPr anchor="ctr">
                    <a:lnL>
                      <a:noFill/>
                    </a:lnL>
                    <a:lnR>
                      <a:noFill/>
                    </a:lnR>
                    <a:lnT>
                      <a:noFill/>
                    </a:lnT>
                    <a:lnB>
                      <a:noFill/>
                    </a:lnB>
                  </a:tcPr>
                </a:tc>
                <a:tc>
                  <a:txBody>
                    <a:bodyPr/>
                    <a:lstStyle/>
                    <a:p>
                      <a:r>
                        <a:rPr lang="ru-RU" b="1">
                          <a:effectLst/>
                        </a:rPr>
                        <a:t>Меншікті балқу жылуы, кДж/кг</a:t>
                      </a:r>
                    </a:p>
                  </a:txBody>
                  <a:tcPr anchor="ctr">
                    <a:lnL>
                      <a:noFill/>
                    </a:lnL>
                    <a:lnR>
                      <a:noFill/>
                    </a:lnR>
                    <a:lnT>
                      <a:noFill/>
                    </a:lnT>
                    <a:lnB>
                      <a:noFill/>
                    </a:lnB>
                  </a:tcPr>
                </a:tc>
              </a:tr>
              <a:tr h="390545">
                <a:tc>
                  <a:txBody>
                    <a:bodyPr/>
                    <a:lstStyle/>
                    <a:p>
                      <a:r>
                        <a:rPr lang="ru-RU" dirty="0">
                          <a:effectLst/>
                        </a:rPr>
                        <a:t>Алюминий</a:t>
                      </a:r>
                    </a:p>
                  </a:txBody>
                  <a:tcPr anchor="ctr">
                    <a:lnL>
                      <a:noFill/>
                    </a:lnL>
                    <a:lnR>
                      <a:noFill/>
                    </a:lnR>
                    <a:lnT>
                      <a:noFill/>
                    </a:lnT>
                    <a:lnB>
                      <a:noFill/>
                    </a:lnB>
                  </a:tcPr>
                </a:tc>
                <a:tc>
                  <a:txBody>
                    <a:bodyPr/>
                    <a:lstStyle/>
                    <a:p>
                      <a:r>
                        <a:rPr lang="ru-RU">
                          <a:effectLst/>
                        </a:rPr>
                        <a:t>321</a:t>
                      </a:r>
                    </a:p>
                  </a:txBody>
                  <a:tcPr anchor="ctr">
                    <a:lnL>
                      <a:noFill/>
                    </a:lnL>
                    <a:lnR>
                      <a:noFill/>
                    </a:lnR>
                    <a:lnT>
                      <a:noFill/>
                    </a:lnT>
                    <a:lnB>
                      <a:noFill/>
                    </a:lnB>
                  </a:tcPr>
                </a:tc>
              </a:tr>
              <a:tr h="390545">
                <a:tc>
                  <a:txBody>
                    <a:bodyPr/>
                    <a:lstStyle/>
                    <a:p>
                      <a:r>
                        <a:rPr lang="ru-RU">
                          <a:effectLst/>
                        </a:rPr>
                        <a:t>Жез</a:t>
                      </a:r>
                    </a:p>
                  </a:txBody>
                  <a:tcPr anchor="ctr">
                    <a:lnL>
                      <a:noFill/>
                    </a:lnL>
                    <a:lnR>
                      <a:noFill/>
                    </a:lnR>
                    <a:lnT>
                      <a:noFill/>
                    </a:lnT>
                    <a:lnB>
                      <a:noFill/>
                    </a:lnB>
                  </a:tcPr>
                </a:tc>
                <a:tc>
                  <a:txBody>
                    <a:bodyPr/>
                    <a:lstStyle/>
                    <a:p>
                      <a:r>
                        <a:rPr lang="ru-RU">
                          <a:effectLst/>
                        </a:rPr>
                        <a:t>350</a:t>
                      </a:r>
                    </a:p>
                  </a:txBody>
                  <a:tcPr anchor="ctr">
                    <a:lnL>
                      <a:noFill/>
                    </a:lnL>
                    <a:lnR>
                      <a:noFill/>
                    </a:lnR>
                    <a:lnT>
                      <a:noFill/>
                    </a:lnT>
                    <a:lnB>
                      <a:noFill/>
                    </a:lnB>
                  </a:tcPr>
                </a:tc>
              </a:tr>
              <a:tr h="390545">
                <a:tc>
                  <a:txBody>
                    <a:bodyPr/>
                    <a:lstStyle/>
                    <a:p>
                      <a:r>
                        <a:rPr lang="ru-RU">
                          <a:effectLst/>
                        </a:rPr>
                        <a:t>Мыс</a:t>
                      </a:r>
                    </a:p>
                  </a:txBody>
                  <a:tcPr anchor="ctr">
                    <a:lnL>
                      <a:noFill/>
                    </a:lnL>
                    <a:lnR>
                      <a:noFill/>
                    </a:lnR>
                    <a:lnT>
                      <a:noFill/>
                    </a:lnT>
                    <a:lnB>
                      <a:noFill/>
                    </a:lnB>
                  </a:tcPr>
                </a:tc>
                <a:tc>
                  <a:txBody>
                    <a:bodyPr/>
                    <a:lstStyle/>
                    <a:p>
                      <a:r>
                        <a:rPr lang="ru-RU">
                          <a:effectLst/>
                        </a:rPr>
                        <a:t>175</a:t>
                      </a:r>
                    </a:p>
                  </a:txBody>
                  <a:tcPr anchor="ctr">
                    <a:lnL>
                      <a:noFill/>
                    </a:lnL>
                    <a:lnR>
                      <a:noFill/>
                    </a:lnR>
                    <a:lnT>
                      <a:noFill/>
                    </a:lnT>
                    <a:lnB>
                      <a:noFill/>
                    </a:lnB>
                  </a:tcPr>
                </a:tc>
              </a:tr>
              <a:tr h="390545">
                <a:tc>
                  <a:txBody>
                    <a:bodyPr/>
                    <a:lstStyle/>
                    <a:p>
                      <a:r>
                        <a:rPr lang="ru-RU" dirty="0" err="1">
                          <a:effectLst/>
                        </a:rPr>
                        <a:t>Қалайы</a:t>
                      </a:r>
                      <a:endParaRPr lang="ru-RU" dirty="0">
                        <a:effectLst/>
                      </a:endParaRPr>
                    </a:p>
                  </a:txBody>
                  <a:tcPr anchor="ctr">
                    <a:lnL>
                      <a:noFill/>
                    </a:lnL>
                    <a:lnR>
                      <a:noFill/>
                    </a:lnR>
                    <a:lnT>
                      <a:noFill/>
                    </a:lnT>
                    <a:lnB>
                      <a:noFill/>
                    </a:lnB>
                  </a:tcPr>
                </a:tc>
                <a:tc>
                  <a:txBody>
                    <a:bodyPr/>
                    <a:lstStyle/>
                    <a:p>
                      <a:r>
                        <a:rPr lang="ru-RU">
                          <a:effectLst/>
                        </a:rPr>
                        <a:t>59</a:t>
                      </a:r>
                    </a:p>
                  </a:txBody>
                  <a:tcPr anchor="ctr">
                    <a:lnL>
                      <a:noFill/>
                    </a:lnL>
                    <a:lnR>
                      <a:noFill/>
                    </a:lnR>
                    <a:lnT>
                      <a:noFill/>
                    </a:lnT>
                    <a:lnB>
                      <a:noFill/>
                    </a:lnB>
                  </a:tcPr>
                </a:tc>
              </a:tr>
              <a:tr h="390545">
                <a:tc>
                  <a:txBody>
                    <a:bodyPr/>
                    <a:lstStyle/>
                    <a:p>
                      <a:r>
                        <a:rPr lang="ru-RU">
                          <a:effectLst/>
                        </a:rPr>
                        <a:t>Қорғасын</a:t>
                      </a:r>
                    </a:p>
                  </a:txBody>
                  <a:tcPr anchor="ctr">
                    <a:lnL>
                      <a:noFill/>
                    </a:lnL>
                    <a:lnR>
                      <a:noFill/>
                    </a:lnR>
                    <a:lnT>
                      <a:noFill/>
                    </a:lnT>
                    <a:lnB>
                      <a:noFill/>
                    </a:lnB>
                  </a:tcPr>
                </a:tc>
                <a:tc>
                  <a:txBody>
                    <a:bodyPr/>
                    <a:lstStyle/>
                    <a:p>
                      <a:r>
                        <a:rPr lang="ru-RU">
                          <a:effectLst/>
                        </a:rPr>
                        <a:t>25</a:t>
                      </a:r>
                    </a:p>
                  </a:txBody>
                  <a:tcPr anchor="ctr">
                    <a:lnL>
                      <a:noFill/>
                    </a:lnL>
                    <a:lnR>
                      <a:noFill/>
                    </a:lnR>
                    <a:lnT>
                      <a:noFill/>
                    </a:lnT>
                    <a:lnB>
                      <a:noFill/>
                    </a:lnB>
                  </a:tcPr>
                </a:tc>
              </a:tr>
              <a:tr h="390545">
                <a:tc>
                  <a:txBody>
                    <a:bodyPr/>
                    <a:lstStyle/>
                    <a:p>
                      <a:r>
                        <a:rPr lang="ru-RU">
                          <a:effectLst/>
                        </a:rPr>
                        <a:t>Күміс</a:t>
                      </a:r>
                    </a:p>
                  </a:txBody>
                  <a:tcPr anchor="ctr">
                    <a:lnL>
                      <a:noFill/>
                    </a:lnL>
                    <a:lnR>
                      <a:noFill/>
                    </a:lnR>
                    <a:lnT>
                      <a:noFill/>
                    </a:lnT>
                    <a:lnB>
                      <a:noFill/>
                    </a:lnB>
                  </a:tcPr>
                </a:tc>
                <a:tc>
                  <a:txBody>
                    <a:bodyPr/>
                    <a:lstStyle/>
                    <a:p>
                      <a:r>
                        <a:rPr lang="ru-RU">
                          <a:effectLst/>
                        </a:rPr>
                        <a:t>88</a:t>
                      </a:r>
                    </a:p>
                  </a:txBody>
                  <a:tcPr anchor="ctr">
                    <a:lnL>
                      <a:noFill/>
                    </a:lnL>
                    <a:lnR>
                      <a:noFill/>
                    </a:lnR>
                    <a:lnT>
                      <a:noFill/>
                    </a:lnT>
                    <a:lnB>
                      <a:noFill/>
                    </a:lnB>
                  </a:tcPr>
                </a:tc>
              </a:tr>
              <a:tr h="390545">
                <a:tc>
                  <a:txBody>
                    <a:bodyPr/>
                    <a:lstStyle/>
                    <a:p>
                      <a:r>
                        <a:rPr lang="ru-RU">
                          <a:effectLst/>
                        </a:rPr>
                        <a:t>Болат</a:t>
                      </a:r>
                    </a:p>
                  </a:txBody>
                  <a:tcPr anchor="ctr">
                    <a:lnL>
                      <a:noFill/>
                    </a:lnL>
                    <a:lnR>
                      <a:noFill/>
                    </a:lnR>
                    <a:lnT>
                      <a:noFill/>
                    </a:lnT>
                    <a:lnB>
                      <a:noFill/>
                    </a:lnB>
                  </a:tcPr>
                </a:tc>
                <a:tc>
                  <a:txBody>
                    <a:bodyPr/>
                    <a:lstStyle/>
                    <a:p>
                      <a:r>
                        <a:rPr lang="ru-RU">
                          <a:effectLst/>
                        </a:rPr>
                        <a:t>82</a:t>
                      </a:r>
                    </a:p>
                  </a:txBody>
                  <a:tcPr anchor="ctr">
                    <a:lnL>
                      <a:noFill/>
                    </a:lnL>
                    <a:lnR>
                      <a:noFill/>
                    </a:lnR>
                    <a:lnT>
                      <a:noFill/>
                    </a:lnT>
                    <a:lnB>
                      <a:noFill/>
                    </a:lnB>
                  </a:tcPr>
                </a:tc>
              </a:tr>
              <a:tr h="390545">
                <a:tc>
                  <a:txBody>
                    <a:bodyPr/>
                    <a:lstStyle/>
                    <a:p>
                      <a:r>
                        <a:rPr lang="ru-RU">
                          <a:effectLst/>
                        </a:rPr>
                        <a:t>Мұз</a:t>
                      </a:r>
                    </a:p>
                  </a:txBody>
                  <a:tcPr anchor="ctr">
                    <a:lnL>
                      <a:noFill/>
                    </a:lnL>
                    <a:lnR>
                      <a:noFill/>
                    </a:lnR>
                    <a:lnT>
                      <a:noFill/>
                    </a:lnT>
                    <a:lnB>
                      <a:noFill/>
                    </a:lnB>
                  </a:tcPr>
                </a:tc>
                <a:tc>
                  <a:txBody>
                    <a:bodyPr/>
                    <a:lstStyle/>
                    <a:p>
                      <a:r>
                        <a:rPr lang="ru-RU" dirty="0">
                          <a:effectLst/>
                        </a:rPr>
                        <a:t>330</a:t>
                      </a:r>
                    </a:p>
                  </a:txBody>
                  <a:tcPr anchor="ctr">
                    <a:lnL>
                      <a:noFill/>
                    </a:lnL>
                    <a:lnR>
                      <a:noFill/>
                    </a:lnR>
                    <a:lnT>
                      <a:noFill/>
                    </a:lnT>
                    <a:lnB>
                      <a:noFill/>
                    </a:lnB>
                  </a:tcPr>
                </a:tc>
              </a:tr>
            </a:tbl>
          </a:graphicData>
        </a:graphic>
      </p:graphicFrame>
      <p:sp>
        <p:nvSpPr>
          <p:cNvPr id="4" name="Прямоугольник 3"/>
          <p:cNvSpPr/>
          <p:nvPr/>
        </p:nvSpPr>
        <p:spPr>
          <a:xfrm>
            <a:off x="1124277" y="1033396"/>
            <a:ext cx="8218275" cy="523220"/>
          </a:xfrm>
          <a:prstGeom prst="rect">
            <a:avLst/>
          </a:prstGeom>
        </p:spPr>
        <p:txBody>
          <a:bodyPr wrap="none">
            <a:spAutoFit/>
          </a:bodyPr>
          <a:lstStyle/>
          <a:p>
            <a:pPr algn="ctr"/>
            <a:r>
              <a:rPr lang="ru-RU" sz="2800" b="1" i="0" dirty="0" err="1" smtClean="0">
                <a:solidFill>
                  <a:srgbClr val="3D4651"/>
                </a:solidFill>
                <a:effectLst/>
                <a:latin typeface="Times New Roman" panose="02020603050405020304" pitchFamily="18" charset="0"/>
                <a:cs typeface="Times New Roman" panose="02020603050405020304" pitchFamily="18" charset="0"/>
              </a:rPr>
              <a:t>Кейбір</a:t>
            </a:r>
            <a:r>
              <a:rPr lang="ru-RU" sz="2800" b="1" i="0" dirty="0" smtClean="0">
                <a:solidFill>
                  <a:srgbClr val="3D4651"/>
                </a:solidFill>
                <a:effectLst/>
                <a:latin typeface="Times New Roman" panose="02020603050405020304" pitchFamily="18" charset="0"/>
                <a:cs typeface="Times New Roman" panose="02020603050405020304" pitchFamily="18" charset="0"/>
              </a:rPr>
              <a:t> </a:t>
            </a:r>
            <a:r>
              <a:rPr lang="ru-RU" sz="2800" b="1" i="0" dirty="0" err="1" smtClean="0">
                <a:solidFill>
                  <a:srgbClr val="3D4651"/>
                </a:solidFill>
                <a:effectLst/>
                <a:latin typeface="Times New Roman" panose="02020603050405020304" pitchFamily="18" charset="0"/>
                <a:cs typeface="Times New Roman" panose="02020603050405020304" pitchFamily="18" charset="0"/>
              </a:rPr>
              <a:t>қатты</a:t>
            </a:r>
            <a:r>
              <a:rPr lang="ru-RU" sz="2800" b="1" i="0" dirty="0" smtClean="0">
                <a:solidFill>
                  <a:srgbClr val="3D4651"/>
                </a:solidFill>
                <a:effectLst/>
                <a:latin typeface="Times New Roman" panose="02020603050405020304" pitchFamily="18" charset="0"/>
                <a:cs typeface="Times New Roman" panose="02020603050405020304" pitchFamily="18" charset="0"/>
              </a:rPr>
              <a:t> </a:t>
            </a:r>
            <a:r>
              <a:rPr lang="ru-RU" sz="2800" b="1" i="0" dirty="0" err="1" smtClean="0">
                <a:solidFill>
                  <a:srgbClr val="3D4651"/>
                </a:solidFill>
                <a:effectLst/>
                <a:latin typeface="Times New Roman" panose="02020603050405020304" pitchFamily="18" charset="0"/>
                <a:cs typeface="Times New Roman" panose="02020603050405020304" pitchFamily="18" charset="0"/>
              </a:rPr>
              <a:t>заттардың</a:t>
            </a:r>
            <a:r>
              <a:rPr lang="ru-RU" sz="2800" b="1" i="0" dirty="0" smtClean="0">
                <a:solidFill>
                  <a:srgbClr val="3D4651"/>
                </a:solidFill>
                <a:effectLst/>
                <a:latin typeface="Times New Roman" panose="02020603050405020304" pitchFamily="18" charset="0"/>
                <a:cs typeface="Times New Roman" panose="02020603050405020304" pitchFamily="18" charset="0"/>
              </a:rPr>
              <a:t> </a:t>
            </a:r>
            <a:r>
              <a:rPr lang="ru-RU" sz="2800" b="1" i="0" dirty="0" err="1" smtClean="0">
                <a:solidFill>
                  <a:srgbClr val="3D4651"/>
                </a:solidFill>
                <a:effectLst/>
                <a:latin typeface="Times New Roman" panose="02020603050405020304" pitchFamily="18" charset="0"/>
                <a:cs typeface="Times New Roman" panose="02020603050405020304" pitchFamily="18" charset="0"/>
              </a:rPr>
              <a:t>меншікті</a:t>
            </a:r>
            <a:r>
              <a:rPr lang="ru-RU" sz="2800" b="1" i="0" dirty="0" smtClean="0">
                <a:solidFill>
                  <a:srgbClr val="3D4651"/>
                </a:solidFill>
                <a:effectLst/>
                <a:latin typeface="Times New Roman" panose="02020603050405020304" pitchFamily="18" charset="0"/>
                <a:cs typeface="Times New Roman" panose="02020603050405020304" pitchFamily="18" charset="0"/>
              </a:rPr>
              <a:t> </a:t>
            </a:r>
            <a:r>
              <a:rPr lang="ru-RU" sz="2800" b="1" i="0" dirty="0" err="1" smtClean="0">
                <a:solidFill>
                  <a:srgbClr val="3D4651"/>
                </a:solidFill>
                <a:effectLst/>
                <a:latin typeface="Times New Roman" panose="02020603050405020304" pitchFamily="18" charset="0"/>
                <a:cs typeface="Times New Roman" panose="02020603050405020304" pitchFamily="18" charset="0"/>
              </a:rPr>
              <a:t>балқу</a:t>
            </a:r>
            <a:r>
              <a:rPr lang="ru-RU" sz="2800" b="1" i="0" dirty="0" smtClean="0">
                <a:solidFill>
                  <a:srgbClr val="3D4651"/>
                </a:solidFill>
                <a:effectLst/>
                <a:latin typeface="Times New Roman" panose="02020603050405020304" pitchFamily="18" charset="0"/>
                <a:cs typeface="Times New Roman" panose="02020603050405020304" pitchFamily="18" charset="0"/>
              </a:rPr>
              <a:t> </a:t>
            </a:r>
            <a:r>
              <a:rPr lang="ru-RU" sz="2800" b="1" i="0" dirty="0" err="1" smtClean="0">
                <a:solidFill>
                  <a:srgbClr val="3D4651"/>
                </a:solidFill>
                <a:effectLst/>
                <a:latin typeface="Times New Roman" panose="02020603050405020304" pitchFamily="18" charset="0"/>
                <a:cs typeface="Times New Roman" panose="02020603050405020304" pitchFamily="18" charset="0"/>
              </a:rPr>
              <a:t>жылуы</a:t>
            </a:r>
            <a:r>
              <a:rPr lang="ru-RU" sz="2800" b="1" i="0" dirty="0" smtClean="0">
                <a:solidFill>
                  <a:srgbClr val="3D4651"/>
                </a:solidFill>
                <a:effectLst/>
                <a:latin typeface="Times New Roman" panose="02020603050405020304" pitchFamily="18" charset="0"/>
                <a:cs typeface="Times New Roman" panose="02020603050405020304" pitchFamily="18" charset="0"/>
              </a:rPr>
              <a:t>:</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5001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68990" y="880986"/>
            <a:ext cx="10358651" cy="52969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7935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Заттың сұйық күйден қатты күйге ауысуы қатаю немесе </a:t>
            </a:r>
            <a:r>
              <a:rPr kumimoji="0" lang="kk-KZ" altLang="ru-RU" sz="2400" b="1"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кристалдану</a:t>
            </a: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 деп аталады. </a:t>
            </a: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Бұл жағдайда заттың ішкі энергиясы азаяды.</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Кристалдану процесі басталу үшін денені белгілі бір температураға дейін суыту керек.</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Зат қатаятын (кристалданатын) температура қатаю (немесе кристалдану) температурасы деп аталады.</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Зат дәл сол балқитын температурада кристалданады. Кристалдану әрдайым энергияның бөлінуімен жүреді, яғни зат жылу шығаруы керек.</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Кристалдану болып жатқанда заттың температурасы өзгермейді.</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Графикте заттың балқу және кристалдану процестерін бейнелей алу керек.</a:t>
            </a:r>
            <a:endParaRPr lang="kk-KZ" altLang="ru-RU" sz="2000" dirty="0" smtClean="0">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Графиктің осьтері бойынша: абсцисса осі – уақыт, ордината осі – заттың температурасы.</a:t>
            </a:r>
            <a:endParaRPr kumimoji="0" lang="kk-KZ" alt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altLang="ru-RU" sz="24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rPr>
              <a:t>  </a:t>
            </a:r>
            <a:endParaRPr kumimoji="0" lang="kk-KZ" altLang="ru-RU" sz="55600" b="0" i="0" u="none" strike="noStrike" cap="none" normalizeH="0" baseline="0" dirty="0" smtClean="0">
              <a:ln>
                <a:noFill/>
              </a:ln>
              <a:solidFill>
                <a:srgbClr val="3D465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3431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282891" y="738187"/>
            <a:ext cx="8284190" cy="5006529"/>
          </a:xfrm>
          <a:prstGeom prst="rect">
            <a:avLst/>
          </a:prstGeom>
        </p:spPr>
      </p:pic>
    </p:spTree>
    <p:extLst>
      <p:ext uri="{BB962C8B-B14F-4D97-AF65-F5344CB8AC3E}">
        <p14:creationId xmlns:p14="http://schemas.microsoft.com/office/powerpoint/2010/main" val="57167679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AB946B"/>
      </a:accent1>
      <a:accent2>
        <a:srgbClr val="C04F32"/>
      </a:accent2>
      <a:accent3>
        <a:srgbClr val="DD8C3C"/>
      </a:accent3>
      <a:accent4>
        <a:srgbClr val="8E684C"/>
      </a:accent4>
      <a:accent5>
        <a:srgbClr val="CBAF62"/>
      </a:accent5>
      <a:accent6>
        <a:srgbClr val="803348"/>
      </a:accent6>
      <a:hlink>
        <a:srgbClr val="86724D"/>
      </a:hlink>
      <a:folHlink>
        <a:srgbClr val="B99E84"/>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docProps/app.xml><?xml version="1.0" encoding="utf-8"?>
<Properties xmlns="http://schemas.openxmlformats.org/officeDocument/2006/extended-properties" xmlns:vt="http://schemas.openxmlformats.org/officeDocument/2006/docPropsVTypes">
  <Template>Organic</Template>
  <TotalTime>11</TotalTime>
  <Words>159</Words>
  <Application>Microsoft Office PowerPoint</Application>
  <PresentationFormat>Широкоэкранный</PresentationFormat>
  <Paragraphs>38</Paragraphs>
  <Slides>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6</vt:i4>
      </vt:variant>
    </vt:vector>
  </HeadingPairs>
  <TitlesOfParts>
    <vt:vector size="12" baseType="lpstr">
      <vt:lpstr>Arial</vt:lpstr>
      <vt:lpstr>Cambria Math</vt:lpstr>
      <vt:lpstr>Garamond</vt:lpstr>
      <vt:lpstr>Times New Roman</vt:lpstr>
      <vt:lpstr>Wingdings</vt:lpstr>
      <vt:lpstr>Натуральные материалы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Gilzat</dc:creator>
  <cp:lastModifiedBy>Gilzat</cp:lastModifiedBy>
  <cp:revision>2</cp:revision>
  <dcterms:created xsi:type="dcterms:W3CDTF">2020-10-10T16:53:38Z</dcterms:created>
  <dcterms:modified xsi:type="dcterms:W3CDTF">2020-10-10T17:04:51Z</dcterms:modified>
</cp:coreProperties>
</file>